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F8DFD-D0C0-4748-ACBF-38D08B129779}" type="datetimeFigureOut">
              <a:rPr lang="en-US" smtClean="0"/>
              <a:pPr/>
              <a:t>28-Feb-13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B817E-8C8B-4D4C-838F-8D8C079C7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Certification and Attestation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Rajat Moona</a:t>
            </a:r>
          </a:p>
          <a:p>
            <a:r>
              <a:rPr lang="en-US" dirty="0" smtClean="0"/>
              <a:t>Director General, C-DAC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problems are </a:t>
            </a:r>
            <a:r>
              <a:rPr lang="en-US" dirty="0" err="1" smtClean="0"/>
              <a:t>handlable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the image of the software need not be given. Instead a hash can be computed and given.</a:t>
            </a:r>
          </a:p>
          <a:p>
            <a:r>
              <a:rPr lang="en-US" dirty="0" smtClean="0"/>
              <a:t>Hashes are one way functions. (For example MD5, SHA1, SHA2 etc.)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way functions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Problem: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Given a message </a:t>
            </a:r>
            <a:r>
              <a:rPr lang="en-US" sz="2000" i="1" dirty="0"/>
              <a:t>m</a:t>
            </a:r>
            <a:r>
              <a:rPr lang="en-US" sz="2000" dirty="0"/>
              <a:t>, find a number </a:t>
            </a:r>
            <a:r>
              <a:rPr lang="en-US" sz="2000" i="1" dirty="0"/>
              <a:t>n</a:t>
            </a:r>
            <a:r>
              <a:rPr lang="en-US" sz="2000" dirty="0"/>
              <a:t> derived from </a:t>
            </a:r>
            <a:r>
              <a:rPr lang="en-US" sz="2000" i="1" dirty="0"/>
              <a:t>m</a:t>
            </a:r>
            <a:r>
              <a:rPr lang="en-US" sz="2000" dirty="0"/>
              <a:t> in such a way that it is impractical to find </a:t>
            </a:r>
            <a:r>
              <a:rPr lang="en-US" sz="2000" i="1" dirty="0"/>
              <a:t>m</a:t>
            </a:r>
            <a:r>
              <a:rPr lang="en-US" sz="2000" dirty="0"/>
              <a:t> when only </a:t>
            </a:r>
            <a:r>
              <a:rPr lang="en-US" sz="2000" i="1" dirty="0"/>
              <a:t>n</a:t>
            </a:r>
            <a:r>
              <a:rPr lang="en-US" sz="2000" dirty="0"/>
              <a:t> is known.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 One way function. </a:t>
            </a:r>
            <a:r>
              <a:rPr lang="en-US" sz="2000" i="1" dirty="0">
                <a:sym typeface="Wingdings" pitchFamily="2" charset="2"/>
              </a:rPr>
              <a:t>m can be converted to n but not vice versa</a:t>
            </a:r>
            <a:r>
              <a:rPr lang="en-US" sz="2000" i="1" dirty="0" smtClean="0">
                <a:sym typeface="Wingdings" pitchFamily="2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400" i="1" dirty="0" smtClean="0">
                <a:sym typeface="Wingdings" pitchFamily="2" charset="2"/>
              </a:rPr>
              <a:t>A good hash function also has a property that given a message and its hash, it is impractical to find another message that results in the same hash.</a:t>
            </a:r>
            <a:endParaRPr lang="en-US" sz="2400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Also known as Hash or Message Digest.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Various standard algorithms exist such as MD2, MD4, </a:t>
            </a:r>
            <a:r>
              <a:rPr lang="en-US" sz="2400" b="1" dirty="0"/>
              <a:t>MD5</a:t>
            </a:r>
            <a:r>
              <a:rPr lang="en-US" sz="2400" dirty="0"/>
              <a:t>, </a:t>
            </a:r>
            <a:r>
              <a:rPr lang="en-US" sz="2400" b="1" dirty="0"/>
              <a:t>SHA-1</a:t>
            </a:r>
            <a:r>
              <a:rPr lang="en-US" sz="2400" dirty="0"/>
              <a:t>, SHA-224, SHA-256, SHA-384, SHA-512 etc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One way functions are very commonly used. For example the passwords are stored in Unix systems using one-way functions.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Cryptographic applications and communications use one-way functions for applications such as digital signatures, message integrity etc.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 of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be handled by successive interrogating.</a:t>
            </a:r>
          </a:p>
          <a:p>
            <a:pPr lvl="1"/>
            <a:r>
              <a:rPr lang="en-US" dirty="0" smtClean="0"/>
              <a:t>Memory may be viewed as an array of bytes.</a:t>
            </a:r>
          </a:p>
          <a:p>
            <a:pPr lvl="1"/>
            <a:r>
              <a:rPr lang="en-US" dirty="0" smtClean="0"/>
              <a:t>Each interrogation message will provide an address (a) and length (l) the array to examine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DuV</a:t>
            </a:r>
            <a:r>
              <a:rPr lang="en-US" dirty="0" smtClean="0"/>
              <a:t> will provide </a:t>
            </a:r>
            <a:r>
              <a:rPr lang="en-US" dirty="0" err="1" smtClean="0"/>
              <a:t>mem</a:t>
            </a:r>
            <a:r>
              <a:rPr lang="en-US" dirty="0" smtClean="0"/>
              <a:t>[a], </a:t>
            </a:r>
            <a:r>
              <a:rPr lang="en-US" dirty="0" err="1" smtClean="0"/>
              <a:t>mem</a:t>
            </a:r>
            <a:r>
              <a:rPr lang="en-US" dirty="0" smtClean="0"/>
              <a:t>[a+1] … </a:t>
            </a:r>
            <a:r>
              <a:rPr lang="en-US" dirty="0" err="1" smtClean="0"/>
              <a:t>mem</a:t>
            </a:r>
            <a:r>
              <a:rPr lang="en-US" dirty="0" smtClean="0"/>
              <a:t>[a+l-1]</a:t>
            </a:r>
          </a:p>
          <a:p>
            <a:pPr lvl="2"/>
            <a:r>
              <a:rPr lang="en-US" dirty="0" smtClean="0"/>
              <a:t>Or the hash computed from these values.</a:t>
            </a:r>
          </a:p>
          <a:p>
            <a:r>
              <a:rPr lang="en-US" dirty="0" smtClean="0"/>
              <a:t>Successive unplanned and random interrogations can remove the chances of the existence of the malicious code.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Malicious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are the possibilities?</a:t>
            </a:r>
          </a:p>
          <a:p>
            <a:pPr lvl="1"/>
            <a:r>
              <a:rPr lang="en-US" dirty="0" smtClean="0"/>
              <a:t>Malicious code has to behave like genuine code in most cases, otherwise it will be noticed.</a:t>
            </a:r>
          </a:p>
          <a:p>
            <a:pPr lvl="1"/>
            <a:r>
              <a:rPr lang="en-US" dirty="0" smtClean="0"/>
              <a:t>Malicious code can be activated through special inputs</a:t>
            </a:r>
          </a:p>
          <a:p>
            <a:pPr lvl="2"/>
            <a:r>
              <a:rPr lang="en-US" dirty="0" smtClean="0"/>
              <a:t>By messages, by pressing a sequence of buttons, by remote control etc.</a:t>
            </a:r>
          </a:p>
          <a:p>
            <a:pPr lvl="2"/>
            <a:r>
              <a:rPr lang="en-US" dirty="0" smtClean="0"/>
              <a:t>But the inputs mechanisms can not be increased.</a:t>
            </a:r>
          </a:p>
          <a:p>
            <a:pPr lvl="1"/>
            <a:r>
              <a:rPr lang="en-US" dirty="0" smtClean="0"/>
              <a:t>Malicious code has to hide within the genuine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Malicious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be an additional code</a:t>
            </a:r>
          </a:p>
          <a:p>
            <a:pPr lvl="1"/>
            <a:r>
              <a:rPr lang="en-US" dirty="0" smtClean="0"/>
              <a:t>In which case, there must be some kinds of “jump” from the genuine code too.</a:t>
            </a:r>
          </a:p>
          <a:p>
            <a:r>
              <a:rPr lang="en-US" dirty="0" smtClean="0"/>
              <a:t>Can be modified code.</a:t>
            </a:r>
          </a:p>
          <a:p>
            <a:pPr lvl="1"/>
            <a:r>
              <a:rPr lang="en-US" dirty="0" smtClean="0"/>
              <a:t>Too much of modifications can be caught if the memory image is taken (and the scheme is likely to work).</a:t>
            </a:r>
          </a:p>
          <a:p>
            <a:r>
              <a:rPr lang="en-US" dirty="0" smtClean="0"/>
              <a:t>Code can not be injected from outside unless the genuine code permits that and in that case, it is part of the functionality.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of malicious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Challenge response mechanism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Response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Do you know that secret that I have?</a:t>
            </a:r>
          </a:p>
          <a:p>
            <a:pPr lvl="1"/>
            <a:r>
              <a:rPr lang="en-US" sz="2000" dirty="0" smtClean="0"/>
              <a:t>Send a challenge</a:t>
            </a:r>
          </a:p>
          <a:p>
            <a:pPr lvl="1"/>
            <a:r>
              <a:rPr lang="en-US" sz="2000" dirty="0" smtClean="0"/>
              <a:t>Expect a response which can be verified.</a:t>
            </a:r>
          </a:p>
          <a:p>
            <a:pPr lvl="1"/>
            <a:r>
              <a:rPr lang="en-US" sz="2000" dirty="0" smtClean="0"/>
              <a:t>If verification is successful then with a very high probability, the other party is genuine.</a:t>
            </a:r>
          </a:p>
          <a:p>
            <a:r>
              <a:rPr lang="en-US" sz="2400" dirty="0" smtClean="0"/>
              <a:t>Challenge</a:t>
            </a:r>
          </a:p>
          <a:p>
            <a:pPr lvl="1"/>
            <a:r>
              <a:rPr lang="en-US" sz="2000" dirty="0" smtClean="0"/>
              <a:t>Must be fresh, or with at least non-guessable response, for each time.</a:t>
            </a:r>
          </a:p>
          <a:p>
            <a:pPr lvl="1"/>
            <a:r>
              <a:rPr lang="en-US" sz="2000" dirty="0" smtClean="0"/>
              <a:t>Examples: </a:t>
            </a:r>
          </a:p>
          <a:p>
            <a:pPr lvl="2"/>
            <a:r>
              <a:rPr lang="en-US" sz="1800" dirty="0" smtClean="0"/>
              <a:t>Time Stamp</a:t>
            </a:r>
          </a:p>
          <a:p>
            <a:pPr lvl="2"/>
            <a:r>
              <a:rPr lang="en-US" sz="1800" dirty="0" smtClean="0"/>
              <a:t>Counter</a:t>
            </a:r>
          </a:p>
          <a:p>
            <a:pPr lvl="2"/>
            <a:r>
              <a:rPr lang="en-US" sz="1800" dirty="0" smtClean="0"/>
              <a:t>Random Number</a:t>
            </a:r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4" name="Line 18"/>
          <p:cNvSpPr>
            <a:spLocks noChangeShapeType="1"/>
          </p:cNvSpPr>
          <p:nvPr/>
        </p:nvSpPr>
        <p:spPr bwMode="auto">
          <a:xfrm flipV="1">
            <a:off x="1676400" y="4419600"/>
            <a:ext cx="5638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2971800" y="4038600"/>
            <a:ext cx="2971800" cy="369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Send E(K</a:t>
            </a:r>
            <a:r>
              <a:rPr lang="en-US" baseline="-2500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AB</a:t>
            </a: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i="1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rA</a:t>
            </a: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1295400"/>
          </a:xfrm>
        </p:spPr>
        <p:txBody>
          <a:bodyPr/>
          <a:lstStyle/>
          <a:p>
            <a:r>
              <a:rPr lang="en-US" dirty="0" smtClean="0"/>
              <a:t>Assume Secret existence at two sides</a:t>
            </a:r>
            <a:endParaRPr lang="en-US" dirty="0"/>
          </a:p>
        </p:txBody>
      </p:sp>
      <p:pic>
        <p:nvPicPr>
          <p:cNvPr id="86020" name="Picture 4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352800"/>
            <a:ext cx="1100138" cy="1804988"/>
          </a:xfrm>
          <a:prstGeom prst="rect">
            <a:avLst/>
          </a:prstGeom>
          <a:noFill/>
        </p:spPr>
      </p:pic>
      <p:pic>
        <p:nvPicPr>
          <p:cNvPr id="86021" name="Picture 5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620000" y="3352800"/>
            <a:ext cx="1100138" cy="1804988"/>
          </a:xfrm>
          <a:prstGeom prst="rect">
            <a:avLst/>
          </a:prstGeom>
          <a:noFill/>
        </p:spPr>
      </p:pic>
      <p:sp>
        <p:nvSpPr>
          <p:cNvPr id="86022" name="AutoShape 6"/>
          <p:cNvSpPr>
            <a:spLocks noChangeArrowheads="1"/>
          </p:cNvSpPr>
          <p:nvPr/>
        </p:nvSpPr>
        <p:spPr bwMode="auto">
          <a:xfrm>
            <a:off x="228600" y="5410200"/>
            <a:ext cx="1447800" cy="685800"/>
          </a:xfrm>
          <a:prstGeom prst="cloudCallout">
            <a:avLst>
              <a:gd name="adj1" fmla="val -10088"/>
              <a:gd name="adj2" fmla="val -72222"/>
            </a:avLst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80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A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7467600" y="5334000"/>
            <a:ext cx="1447800" cy="685800"/>
          </a:xfrm>
          <a:prstGeom prst="cloudCallout">
            <a:avLst>
              <a:gd name="adj1" fmla="val -3727"/>
              <a:gd name="adj2" fmla="val -76852"/>
            </a:avLst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B</a:t>
            </a:r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 flipV="1">
            <a:off x="1676400" y="3810000"/>
            <a:ext cx="5638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2971800" y="3429000"/>
            <a:ext cx="2971800" cy="369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Send </a:t>
            </a:r>
            <a:r>
              <a:rPr lang="en-US" i="1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rA</a:t>
            </a:r>
            <a:endParaRPr lang="en-US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6028" name="Picture 12" descr="istockphoto_144630_brass_key_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6243638"/>
            <a:ext cx="819150" cy="614362"/>
          </a:xfrm>
          <a:prstGeom prst="rect">
            <a:avLst/>
          </a:prstGeom>
          <a:noFill/>
        </p:spPr>
      </p:pic>
      <p:pic>
        <p:nvPicPr>
          <p:cNvPr id="86029" name="Picture 13" descr="istockphoto_144630_brass_key_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6243638"/>
            <a:ext cx="819150" cy="614362"/>
          </a:xfrm>
          <a:prstGeom prst="rect">
            <a:avLst/>
          </a:prstGeom>
          <a:noFill/>
        </p:spPr>
      </p:pic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1371600" y="6324600"/>
            <a:ext cx="990600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K</a:t>
            </a:r>
            <a:r>
              <a:rPr lang="en-US" baseline="-2500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AB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6934200" y="6248400"/>
            <a:ext cx="990600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K</a:t>
            </a:r>
            <a:r>
              <a:rPr lang="en-US" baseline="-2500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AB</a:t>
            </a:r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 flipV="1">
            <a:off x="1676400" y="5029200"/>
            <a:ext cx="5638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2971800" y="4648200"/>
            <a:ext cx="2971800" cy="369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Send </a:t>
            </a:r>
            <a:r>
              <a:rPr lang="en-US" i="1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rB</a:t>
            </a:r>
            <a:endParaRPr lang="en-US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 flipV="1">
            <a:off x="1676400" y="5638800"/>
            <a:ext cx="563880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2971800" y="5257800"/>
            <a:ext cx="2971800" cy="369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Send E(K</a:t>
            </a:r>
            <a:r>
              <a:rPr lang="en-US" baseline="-2500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AB</a:t>
            </a: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i="1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rB</a:t>
            </a:r>
            <a:r>
              <a:rPr lang="en-US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86042" name="Text Box 26"/>
          <p:cNvSpPr txBox="1">
            <a:spLocks noChangeArrowheads="1"/>
          </p:cNvSpPr>
          <p:nvPr/>
        </p:nvSpPr>
        <p:spPr bwMode="auto">
          <a:xfrm>
            <a:off x="2133600" y="5867400"/>
            <a:ext cx="5105400" cy="83099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What if I don’t have access to a cryptographic algorithm?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0" grpId="0"/>
      <p:bldP spid="860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of malicious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While challenge response mechanism solves some issues</a:t>
            </a:r>
          </a:p>
          <a:p>
            <a:pPr lvl="1"/>
            <a:r>
              <a:rPr lang="en-US" dirty="0" smtClean="0"/>
              <a:t>It still does not solve the problem if the </a:t>
            </a:r>
            <a:r>
              <a:rPr lang="en-US" dirty="0" err="1" smtClean="0"/>
              <a:t>DuV</a:t>
            </a:r>
            <a:r>
              <a:rPr lang="en-US" dirty="0" smtClean="0"/>
              <a:t> maintains separate copies of the code to execute and code for providing response.</a:t>
            </a:r>
          </a:p>
          <a:p>
            <a:r>
              <a:rPr lang="en-US" dirty="0" smtClean="0"/>
              <a:t>Include the dynamic behaviors in the response verification.</a:t>
            </a:r>
          </a:p>
          <a:p>
            <a:pPr lvl="1"/>
            <a:r>
              <a:rPr lang="en-US" dirty="0" smtClean="0"/>
              <a:t>Contents of RAM etc.</a:t>
            </a:r>
          </a:p>
          <a:p>
            <a:r>
              <a:rPr lang="en-US" dirty="0" smtClean="0"/>
              <a:t>The RAM contents are time variant and not all are reproducible.</a:t>
            </a:r>
          </a:p>
          <a:p>
            <a:pPr lvl="1"/>
            <a:r>
              <a:rPr lang="en-US" dirty="0" smtClean="0"/>
              <a:t>Select a set that is reproducible. But it limits the choices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verifiable variables</a:t>
            </a:r>
          </a:p>
          <a:p>
            <a:pPr lvl="1"/>
            <a:r>
              <a:rPr lang="en-US" dirty="0" smtClean="0"/>
              <a:t>Last message received from the outside</a:t>
            </a:r>
          </a:p>
          <a:p>
            <a:pPr lvl="1"/>
            <a:r>
              <a:rPr lang="en-US" dirty="0" smtClean="0"/>
              <a:t>Last key pressed</a:t>
            </a:r>
          </a:p>
          <a:p>
            <a:pPr lvl="1"/>
            <a:r>
              <a:rPr lang="en-US" dirty="0" smtClean="0"/>
              <a:t>Time of the day to certain precision</a:t>
            </a:r>
          </a:p>
          <a:p>
            <a:pPr lvl="1"/>
            <a:r>
              <a:rPr lang="en-US" dirty="0" smtClean="0"/>
              <a:t>Correlation of all</a:t>
            </a:r>
          </a:p>
          <a:p>
            <a:pPr lvl="1"/>
            <a:r>
              <a:rPr lang="en-US" dirty="0" smtClean="0"/>
              <a:t>Hash of all the keys pressed or all the messages received</a:t>
            </a:r>
          </a:p>
          <a:p>
            <a:pPr lvl="1"/>
            <a:r>
              <a:rPr lang="en-US" dirty="0" smtClean="0"/>
              <a:t>Hash of time stamped messages/keys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purpose systems vs. embedded systems</a:t>
            </a:r>
          </a:p>
          <a:p>
            <a:r>
              <a:rPr lang="en-US" dirty="0" smtClean="0"/>
              <a:t>Systems with embedded storage</a:t>
            </a:r>
          </a:p>
          <a:p>
            <a:r>
              <a:rPr lang="en-US" dirty="0" smtClean="0"/>
              <a:t>Processors with embedded memories without any physical access</a:t>
            </a:r>
          </a:p>
          <a:p>
            <a:r>
              <a:rPr lang="en-US" dirty="0" smtClean="0"/>
              <a:t>Inability to probe </a:t>
            </a:r>
            <a:r>
              <a:rPr lang="en-US" dirty="0" smtClean="0"/>
              <a:t>memory/storage </a:t>
            </a:r>
            <a:r>
              <a:rPr lang="en-US" dirty="0" smtClean="0"/>
              <a:t>contents</a:t>
            </a:r>
          </a:p>
          <a:p>
            <a:r>
              <a:rPr lang="en-US" dirty="0" smtClean="0"/>
              <a:t>Increased dependency on the secure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the malicious device maintains these variables in the same manner also?</a:t>
            </a:r>
          </a:p>
          <a:p>
            <a:endParaRPr lang="en-US" dirty="0" smtClean="0"/>
          </a:p>
          <a:p>
            <a:r>
              <a:rPr lang="en-US" dirty="0" smtClean="0"/>
              <a:t>The problem is open but limits the options on the malicious code</a:t>
            </a:r>
          </a:p>
          <a:p>
            <a:pPr lvl="1"/>
            <a:r>
              <a:rPr lang="en-US" dirty="0" smtClean="0"/>
              <a:t>Since the malicious code activation requires the same inputs and the code verification process does not know what input may be given.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Include the time taken to provide response to the challenge.</a:t>
            </a:r>
          </a:p>
          <a:p>
            <a:r>
              <a:rPr lang="en-US" dirty="0" smtClean="0"/>
              <a:t>Since the malicious code will have to execute additional instructions, it will be slower to catch up.</a:t>
            </a:r>
          </a:p>
          <a:p>
            <a:endParaRPr lang="en-US" dirty="0" smtClean="0"/>
          </a:p>
          <a:p>
            <a:r>
              <a:rPr lang="en-US" dirty="0" smtClean="0"/>
              <a:t>The focus shifts to “what if the malicious device uses a faster processor?”</a:t>
            </a:r>
          </a:p>
          <a:p>
            <a:pPr lvl="1"/>
            <a:r>
              <a:rPr lang="en-US" dirty="0" smtClean="0"/>
              <a:t>Relatively an easier mechanism to handle.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attestation problem is an interesting problem</a:t>
            </a:r>
          </a:p>
          <a:p>
            <a:pPr lvl="1"/>
            <a:r>
              <a:rPr lang="en-US" dirty="0" smtClean="0"/>
              <a:t>Requires simple but enormous heuristic approaches</a:t>
            </a:r>
          </a:p>
          <a:p>
            <a:r>
              <a:rPr lang="en-US" dirty="0" smtClean="0"/>
              <a:t>Solutions are imperfect but then</a:t>
            </a:r>
          </a:p>
          <a:p>
            <a:pPr lvl="1"/>
            <a:r>
              <a:rPr lang="en-US" dirty="0" smtClean="0"/>
              <a:t>“Every criminal leaves a trail behind”. The issue is to recognize the trail.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97531" y="2967335"/>
            <a:ext cx="3148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Isn’t about the software correctness.</a:t>
            </a:r>
          </a:p>
          <a:p>
            <a:r>
              <a:rPr lang="en-US" dirty="0" smtClean="0"/>
              <a:t>Isn’t about the software verification or evaluation of programming skills</a:t>
            </a:r>
          </a:p>
          <a:p>
            <a:endParaRPr lang="en-US" dirty="0"/>
          </a:p>
          <a:p>
            <a:r>
              <a:rPr lang="en-US" dirty="0" smtClean="0"/>
              <a:t>Is about ensuring that the software performs the stated goal to the best achievable manner.</a:t>
            </a:r>
          </a:p>
          <a:p>
            <a:pPr lvl="1"/>
            <a:r>
              <a:rPr lang="en-US" dirty="0" smtClean="0"/>
              <a:t>Does not carry any malicious code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Often independent code examination results in better quality </a:t>
            </a:r>
          </a:p>
          <a:p>
            <a:pPr lvl="1"/>
            <a:r>
              <a:rPr lang="en-US" dirty="0" smtClean="0"/>
              <a:t>but that can at best be the side effect of software certification and not its goal.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Attestation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 certified software (</a:t>
            </a:r>
            <a:r>
              <a:rPr lang="en-US" i="1" dirty="0" smtClean="0"/>
              <a:t>aka</a:t>
            </a:r>
            <a:r>
              <a:rPr lang="en-US" dirty="0" smtClean="0"/>
              <a:t> reference software),</a:t>
            </a:r>
          </a:p>
          <a:p>
            <a:pPr lvl="1"/>
            <a:r>
              <a:rPr lang="en-US" dirty="0" smtClean="0"/>
              <a:t>The problem is to identify if the system implementing the functionality is running the “same” software or not.</a:t>
            </a:r>
          </a:p>
          <a:p>
            <a:r>
              <a:rPr lang="en-US" dirty="0" smtClean="0"/>
              <a:t>Assuming that the certified software image is available (byte-by-byte)</a:t>
            </a:r>
          </a:p>
          <a:p>
            <a:pPr lvl="1"/>
            <a:r>
              <a:rPr lang="en-US" dirty="0" smtClean="0"/>
              <a:t>The solution is to compare each byte of the code in the system memory image.</a:t>
            </a:r>
          </a:p>
          <a:p>
            <a:pPr lvl="1"/>
            <a:r>
              <a:rPr lang="en-US" dirty="0" smtClean="0"/>
              <a:t>But the system memory image is not accessible.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will attest the software?</a:t>
            </a:r>
          </a:p>
          <a:p>
            <a:pPr lvl="1"/>
            <a:r>
              <a:rPr lang="en-US" dirty="0" smtClean="0"/>
              <a:t>The issue largely is “who will have the reference software image?”</a:t>
            </a:r>
          </a:p>
          <a:p>
            <a:r>
              <a:rPr lang="en-US" dirty="0" smtClean="0"/>
              <a:t>Even if the reference image is in a verification  system from where it can not be read,</a:t>
            </a:r>
          </a:p>
          <a:p>
            <a:pPr lvl="1"/>
            <a:r>
              <a:rPr lang="en-US" dirty="0" smtClean="0"/>
              <a:t>The verification system needs to read the memory contents from </a:t>
            </a:r>
            <a:r>
              <a:rPr lang="en-US" dirty="0" err="1" smtClean="0"/>
              <a:t>DuV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Attestation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0100" y="3071810"/>
            <a:ext cx="178595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 under verification (</a:t>
            </a:r>
            <a:r>
              <a:rPr lang="en-US" dirty="0" err="1" smtClean="0"/>
              <a:t>DuV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786050" y="3571876"/>
            <a:ext cx="135732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43372" y="3000372"/>
            <a:ext cx="214314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Software Attestation System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5000628" y="2214554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43438" y="157161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 Software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286512" y="3571876"/>
            <a:ext cx="121444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72264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Outcome: Verified? [Y/N]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0100" y="3071810"/>
            <a:ext cx="178595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 under verification (</a:t>
            </a:r>
            <a:r>
              <a:rPr lang="en-US" dirty="0" err="1" smtClean="0"/>
              <a:t>DuV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786050" y="3714752"/>
            <a:ext cx="128588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000628" y="2214554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43438" y="157161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 Software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286512" y="3571876"/>
            <a:ext cx="121444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72264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Outcome: Verified? [Y/N]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>
            <a:off x="2786050" y="3357562"/>
            <a:ext cx="1357322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71934" y="3000372"/>
            <a:ext cx="2214578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Software Attestation System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28662" y="4786322"/>
            <a:ext cx="750099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Interrogate and examine</a:t>
            </a:r>
          </a:p>
          <a:p>
            <a:r>
              <a:rPr lang="en-US" sz="2800" dirty="0" smtClean="0"/>
              <a:t>	SAS sends a message to dump the memory contents and matches against the reference software.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SAS sends a simple message. The return message is the whole image of the memory</a:t>
            </a:r>
          </a:p>
          <a:p>
            <a:pPr lvl="1"/>
            <a:r>
              <a:rPr lang="en-US" dirty="0" smtClean="0"/>
              <a:t>Issue of the code protection</a:t>
            </a:r>
          </a:p>
          <a:p>
            <a:pPr lvl="1"/>
            <a:r>
              <a:rPr lang="en-US" dirty="0" smtClean="0"/>
              <a:t>Volume of data and time to process.</a:t>
            </a:r>
          </a:p>
          <a:p>
            <a:r>
              <a:rPr lang="en-US" dirty="0" smtClean="0"/>
              <a:t>A malicious system can still get round it by maintaining two copies – one to execute, another one for proving genuine-</a:t>
            </a:r>
            <a:r>
              <a:rPr lang="en-US" dirty="0" err="1" smtClean="0"/>
              <a:t>ness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Alternate mechanisms: Challenge Response methods.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Malicious Device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0100" y="3071810"/>
            <a:ext cx="178595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786050" y="3714752"/>
            <a:ext cx="128588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000628" y="2214554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43438" y="157161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 Software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286512" y="3571876"/>
            <a:ext cx="121444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72264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Outcome: Verified? [Y/N]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>
            <a:off x="2786050" y="3357562"/>
            <a:ext cx="1357322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71934" y="3000372"/>
            <a:ext cx="2214578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Software Attestation System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00100" y="257174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DuV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1214414" y="3286124"/>
            <a:ext cx="428628" cy="8572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57356" y="3286124"/>
            <a:ext cx="428628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57884" y="1643050"/>
            <a:ext cx="428628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1119</Words>
  <Application>Microsoft Office PowerPoint</Application>
  <PresentationFormat>On-screen Show (4:3)</PresentationFormat>
  <Paragraphs>140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Software Certification and Attestation</vt:lpstr>
      <vt:lpstr>Issues</vt:lpstr>
      <vt:lpstr>Software Certification</vt:lpstr>
      <vt:lpstr>Software Attestation Problem</vt:lpstr>
      <vt:lpstr>Associated challenges</vt:lpstr>
      <vt:lpstr>Software Attestation</vt:lpstr>
      <vt:lpstr>Solution 1</vt:lpstr>
      <vt:lpstr>Simple solution</vt:lpstr>
      <vt:lpstr>Malicious Device</vt:lpstr>
      <vt:lpstr>Some problems are handlable</vt:lpstr>
      <vt:lpstr>One way functions</vt:lpstr>
      <vt:lpstr>Volume of processing</vt:lpstr>
      <vt:lpstr>Malicious code</vt:lpstr>
      <vt:lpstr>Malicious code</vt:lpstr>
      <vt:lpstr>Detection of malicious code</vt:lpstr>
      <vt:lpstr>Challenge Response Authentication</vt:lpstr>
      <vt:lpstr>Authentication</vt:lpstr>
      <vt:lpstr>Detection of malicious code</vt:lpstr>
      <vt:lpstr>Run-time</vt:lpstr>
      <vt:lpstr>Issues</vt:lpstr>
      <vt:lpstr>Behavioral verification</vt:lpstr>
      <vt:lpstr>Conclusion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Certification and Attestation</dc:title>
  <dc:creator>Rajat Moona</dc:creator>
  <cp:lastModifiedBy>Rajat Moona</cp:lastModifiedBy>
  <cp:revision>3</cp:revision>
  <dcterms:created xsi:type="dcterms:W3CDTF">2012-12-18T09:44:14Z</dcterms:created>
  <dcterms:modified xsi:type="dcterms:W3CDTF">2013-02-28T10:36:57Z</dcterms:modified>
</cp:coreProperties>
</file>